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8" r:id="rId2"/>
    <p:sldId id="259" r:id="rId3"/>
    <p:sldId id="256" r:id="rId4"/>
    <p:sldId id="257" r:id="rId5"/>
    <p:sldId id="260" r:id="rId6"/>
    <p:sldId id="271" r:id="rId7"/>
    <p:sldId id="265" r:id="rId8"/>
    <p:sldId id="266" r:id="rId9"/>
    <p:sldId id="267" r:id="rId10"/>
    <p:sldId id="273" r:id="rId11"/>
    <p:sldId id="261" r:id="rId12"/>
    <p:sldId id="262" r:id="rId13"/>
    <p:sldId id="263" r:id="rId14"/>
    <p:sldId id="264" r:id="rId15"/>
    <p:sldId id="274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DF4D4E56-D5C3-0AAF-FC58-4424D10BA32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355BB5DA-2EA9-8C7A-F709-9E72384BA0F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11C858DE-1822-2AEC-F390-5E98ADD7267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1A2658DD-46A8-B17F-8B0E-ED107B98DEE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51F57111-A84B-E108-5712-48B0F108FC8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B938AB80-3E75-6100-EB6C-529EF860AC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865E06C4-BF75-40A6-A3CE-29E955BD930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5717933-4EF4-81F2-7CD3-375665562B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BA36B-9C9C-41F0-B68D-85879EF936C2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47D41C65-3C64-DBB4-C845-FF529379FD7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FC0A1E7-40DA-D4D7-FD4E-991BD1298A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C5B489C-EAF4-6F45-C403-C9B5B11C99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21E34-0F84-4D52-801E-1AB5E75D99B7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8E882085-F1DF-C39D-EA76-663E3F8A7D1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4D22E6B4-1FC1-00C3-AE31-0483CBEC24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60D4F0F-B3B7-118F-17E8-724CB5BEAE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7AF94-BE32-452C-9279-ACD01E4F3AC3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EE39DDD2-B9B1-3916-2A43-95D26F677D9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DD55FE6D-0DEB-E037-5DAE-CF35157B5B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83B9C18-A6DA-3936-1E8C-2AA1D09E1F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B4C90F-60D6-49BE-BD49-2AB5AF0F564B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987F7CAD-AFD1-4FB4-EED7-EDDBE881516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A9EC4049-44B8-A467-35DB-F9BA7329DF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99215EE-1B4A-539C-1861-7E3E842975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6A3A6-9E13-44C2-936E-1B451BC9E06B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706AB042-C89F-F6BA-F36A-101BA5F3690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757E425B-10BE-A157-E474-348EF1171E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B924D61-E610-BC85-43A7-A15995A89A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2F9D9-BAA0-42C1-99D8-CB4D4DFF34DE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22B9C895-72E2-D8DD-7660-7CDCD989DAC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B8F08CF0-0C1E-B93B-94BE-0E9D692078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FC8C66E-365E-1EBC-009E-F2DB508103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35B726-9A75-41A6-AF8E-DF9A63506439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499723FD-EE60-C688-ABB8-21BA808A8FC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62EE8AD6-DF73-A1BB-1F8D-E17046824F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9B416CB-1965-CF4F-DA5E-0C55E5C4CE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8344BE-237D-466B-8FB5-BA9163A49432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FC63B87E-B2A2-11E4-41F5-F2B17253C73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D7EB47E-6CB1-6F8F-0F0F-C141ADF3DB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D3270B9-9D23-FB12-5B89-A822BC19CA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51C5C4-2716-4D25-B5BB-FB800F28A71F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37DA4D7F-65B5-761D-F6F7-69D3845FD15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B349FC01-ECFB-0ADB-DA65-4836035649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689E17B-033F-F3BD-7432-39DF6AA894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88AEF-D015-43CB-ACBA-0F7C5CDC87FF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AD35B2C4-B33F-D69E-4BAB-1D608D907C8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933C2E19-9955-E824-E135-AC9155BEDD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F666A6B-1E45-752D-DD67-66D42E09EE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ADE58D-9FE4-4525-A57F-74AB91C2BA3F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84E19FD0-CFA1-8C7F-926A-AC9325FE96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5C13B40E-3B44-1D9F-7BF7-A4A0055674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B029C1B-DE71-B651-F4C8-15C1F76F68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D31AF-2EB0-43EF-A5F3-44A5A736728C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87612C18-9EB3-2502-66C3-31056A68E4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72B00BF-EA82-6A3C-CBF2-7B9FA3567B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23E3EA3-BE93-E95B-0C54-BEFE34A8C7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24785C-6BB2-427C-81FA-CBDB805E6313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1D04330F-F8B3-2B16-6CEA-A298D95706A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C5904FD5-31F2-4001-DFB8-ECB8FC7ADD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8945033-AE0F-D26F-A030-76DFC6BE21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0C81F8-9E19-4FC3-9810-70EBFE72118B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06113774-8DD6-CC56-EBC0-DA0AA71B757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3A76CD80-F3D7-6A71-9776-322CDE8EE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5B210F0-99CC-D641-73CB-DB9A375769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6A8C67-8078-4D32-AD7D-5444822D8383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50613740-8DCB-5B3B-4E80-AE222E06FBD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A505A9E0-60FE-6F3C-6E9B-D21C9D0614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65A96D1-F6A6-2FC4-4ACB-2076861791B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9CCC625-247B-871D-6F20-9D29A0400838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6148" name="Freeform 4">
            <a:extLst>
              <a:ext uri="{FF2B5EF4-FFF2-40B4-BE49-F238E27FC236}">
                <a16:creationId xmlns:a16="http://schemas.microsoft.com/office/drawing/2014/main" id="{5D318820-4CED-2D03-4A61-3A0DE0C9351F}"/>
              </a:ext>
            </a:extLst>
          </p:cNvPr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1FEC41E-102E-9BF3-7EA1-DFF2C95736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90C3766-B099-3B4F-7231-C7271131C4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DA08B77-5B66-431E-B286-8D7AACDB1F89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FB70808-FF6F-97AA-804C-1117D4EDBB18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A500A-5FC8-FCD3-3D42-EF97F6388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CE281A-8C4D-F6C4-F345-80E4A3AC2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FF849-18CF-F0D2-16A4-A1FA52C8D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88123-753F-B99C-EB00-6BDB44C6A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FBA12-F7AB-5AE1-EB0E-CDB8862E0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AD587-86C9-4187-8422-D3EF2EA6CF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681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99D061-8696-E8A0-97CF-F9D51FC9A8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57058B-E6DA-DEE9-6929-07B8FBCF84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BE8EA-F26F-6F63-AB55-6E63E4944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3878C-B4FB-5158-105A-90AAF14DF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0695A-BB59-3912-5DDD-B413C99A5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3769B-3EC6-475C-8BAE-6A32ACDA52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042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2B6FC-AEDD-00D4-EC52-2683BB6D5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EC3D9-9F47-52EA-AA8C-65C652B6B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0A3E2-4712-3FD3-2091-226E6605D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D8274-CE71-F44E-90ED-6AB1D7987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D3FA3-37E2-6E50-4B36-02491EC6A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4518D-A9FC-442A-9857-C0DA2DED57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026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5805F-FEF5-70A2-61F5-1E321C721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CCF482-3E06-47A7-9B00-092D2976E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0FAC0-65D0-4C0B-DEF2-3CDC79EFE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CD7DC-8642-2405-DC84-45C8BBFB8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75421-DC4B-7ED1-2416-E8BE02705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FD268-F5FA-4B18-9AD4-D17F8C8FC3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468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6A88B-B357-795E-5856-C070D202A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19C0-A954-D012-FCF1-D2B7C559F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AA0B-DB4A-1635-F18B-F1C75D44AD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0A114D-C464-170D-4A35-834D03BC0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11F0E4-ABBB-4E0B-4210-48308A5E9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3655FC-065D-9000-D2D7-0049FAA79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4FCC7-E12F-4E6A-A5EB-ABE80FAC24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360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077CC-0E86-023D-751D-E30F9E09C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3233CC-016C-8E78-1BB2-0FB99C540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79736E-ACBF-21B6-9985-B088EAD46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194F94-C515-16B0-FDBC-BC1B7E023F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24EBB6-D29E-89E1-D661-DE6813B697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634DEF-30FA-B86C-E84E-9BE70AB9C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B5C1E5-9755-890B-9963-C83085453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4F5319-71F5-C316-6E68-CB12944F3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C65D1-D0D2-457F-9DB6-ABB3D11E43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112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9C335-595C-816B-1731-D33B8C3E7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A52069-594E-4B6F-0355-3167CB7CF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05BFA4-E7B8-4CD8-BA66-1E222C67A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188379-6CB1-953C-4D44-3523CF276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86861-A8BF-4A26-AD32-10504F6466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7283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FF1B66-ECA6-8086-2083-6F21EF65C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575D18-313C-95D7-CA81-CDD2F4FA3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96CA53-DB10-AE77-74DA-BF0DB42EA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52DD0-6B7C-4C08-8AD1-9B60FFF03F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843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2CD89-76A5-C7E0-565A-1F131A820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AD1EE-2FC3-5271-12DB-9F528BF8E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B2C9E7-D1A7-AC2C-EC8E-C79AC7616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67129-8CB3-F337-C1F5-E3F2307EE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9A65A1-78C4-9C04-830B-49163388E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9B67EE-C991-E235-109F-A58C72560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D0BDE-9B78-4BA6-82D3-513C3544EC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799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D03B0-DBA6-A698-1550-49E2CC2AA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5316E5-F223-CE15-73DC-6C8CFEA51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1D130A-F828-33B7-7EB4-163CC510C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BF52AD-185C-D807-2C54-0E8B5CBD9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F93170-2501-7EA7-8B43-19A15DCEE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F1371B-471D-9C5E-61D8-99EEC2C68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08EAA-3BBC-4103-AAC1-1157938509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3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34AFE49-0FC6-28D6-A0FE-2451332CCC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C66636A-279C-11CE-768B-2E78795B5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F6D4179-E476-0936-17AD-A0EB92BDBB9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0E90C335-7E69-3D0A-F926-329302B3AEF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D864AEB1-1BD0-4985-B8A0-BA2E0EC2CA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B40C76BF-4153-433D-B3AB-BEFC6A028F8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ers.tv/video/1209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pischools.org.uk/page/modules/solids-liquids-gases/slg2.cf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esources.schoolscience.co.uk/ICI/11-14/materials/match1pg1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gfl.skoool.co.uk/content/keystage3/chemistry/pc/learningsteps/TPTLC/launch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9C2FA3E-B646-F0CF-4F32-A1ED3D9217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sz="9600"/>
              <a:t>Matter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7D50C99-E887-3973-09A7-A4F0888DAE9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Solid, liquid and gas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39DAD3C1-2713-EC57-44F9-09B50C754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4868863"/>
            <a:ext cx="20875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/>
              <a:t>Miss Doig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2E205D19-D6B9-F927-11D9-98418155E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841500"/>
          </a:xfrm>
        </p:spPr>
        <p:txBody>
          <a:bodyPr/>
          <a:lstStyle/>
          <a:p>
            <a:r>
              <a:rPr lang="en-GB" altLang="en-US" sz="4800"/>
              <a:t>Solids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F12CE5D7-F588-B7F6-7919-6675BC27A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52738"/>
            <a:ext cx="831691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800">
                <a:effectLst>
                  <a:outerShdw blurRad="38100" dist="38100" dir="2700000" algn="tl">
                    <a:srgbClr val="000000"/>
                  </a:outerShdw>
                </a:effectLst>
              </a:rPr>
              <a:t>Liquids</a:t>
            </a: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336660DB-BD18-91D0-A7F2-18DAC0D1E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13325"/>
            <a:ext cx="84597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800">
                <a:effectLst>
                  <a:outerShdw blurRad="38100" dist="38100" dir="2700000" algn="tl">
                    <a:srgbClr val="000000"/>
                  </a:outerShdw>
                </a:effectLst>
              </a:rPr>
              <a:t>Gases</a:t>
            </a:r>
          </a:p>
        </p:txBody>
      </p:sp>
      <p:sp>
        <p:nvSpPr>
          <p:cNvPr id="37893" name="Line 5">
            <a:extLst>
              <a:ext uri="{FF2B5EF4-FFF2-40B4-BE49-F238E27FC236}">
                <a16:creationId xmlns:a16="http://schemas.microsoft.com/office/drawing/2014/main" id="{051B0B6D-3832-01E4-EB42-036E5EB2652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5815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894" name="Line 6">
            <a:extLst>
              <a:ext uri="{FF2B5EF4-FFF2-40B4-BE49-F238E27FC236}">
                <a16:creationId xmlns:a16="http://schemas.microsoft.com/office/drawing/2014/main" id="{677128CB-7AC3-EB21-083B-3FC72AEC385A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9891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895" name="Text Box 7">
            <a:extLst>
              <a:ext uri="{FF2B5EF4-FFF2-40B4-BE49-F238E27FC236}">
                <a16:creationId xmlns:a16="http://schemas.microsoft.com/office/drawing/2014/main" id="{3E352764-D964-9EFC-F9BF-56626B912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6308725"/>
            <a:ext cx="35290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Can slide over each other</a:t>
            </a:r>
          </a:p>
        </p:txBody>
      </p:sp>
      <p:sp>
        <p:nvSpPr>
          <p:cNvPr id="37897" name="Text Box 9">
            <a:extLst>
              <a:ext uri="{FF2B5EF4-FFF2-40B4-BE49-F238E27FC236}">
                <a16:creationId xmlns:a16="http://schemas.microsoft.com/office/drawing/2014/main" id="{014B8470-AB92-803E-FDF6-5144B3530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5013325"/>
            <a:ext cx="23034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Close together</a:t>
            </a:r>
          </a:p>
        </p:txBody>
      </p:sp>
      <p:sp>
        <p:nvSpPr>
          <p:cNvPr id="37898" name="Text Box 10">
            <a:extLst>
              <a:ext uri="{FF2B5EF4-FFF2-40B4-BE49-F238E27FC236}">
                <a16:creationId xmlns:a16="http://schemas.microsoft.com/office/drawing/2014/main" id="{3B2C0D87-B731-9060-6819-35057C376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1125538"/>
            <a:ext cx="172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Close together</a:t>
            </a:r>
          </a:p>
        </p:txBody>
      </p:sp>
      <p:sp>
        <p:nvSpPr>
          <p:cNvPr id="37899" name="Text Box 11">
            <a:extLst>
              <a:ext uri="{FF2B5EF4-FFF2-40B4-BE49-F238E27FC236}">
                <a16:creationId xmlns:a16="http://schemas.microsoft.com/office/drawing/2014/main" id="{5CF7A38B-732B-0008-8ADF-0EA71D864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1773238"/>
            <a:ext cx="2879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Free to move</a:t>
            </a:r>
          </a:p>
        </p:txBody>
      </p:sp>
      <p:sp>
        <p:nvSpPr>
          <p:cNvPr id="37900" name="Text Box 12">
            <a:extLst>
              <a:ext uri="{FF2B5EF4-FFF2-40B4-BE49-F238E27FC236}">
                <a16:creationId xmlns:a16="http://schemas.microsoft.com/office/drawing/2014/main" id="{A2989509-A99C-3447-55A7-F9165A96A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2420938"/>
            <a:ext cx="2735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In a regular pattern</a:t>
            </a:r>
          </a:p>
        </p:txBody>
      </p:sp>
      <p:sp>
        <p:nvSpPr>
          <p:cNvPr id="37901" name="Text Box 13">
            <a:extLst>
              <a:ext uri="{FF2B5EF4-FFF2-40B4-BE49-F238E27FC236}">
                <a16:creationId xmlns:a16="http://schemas.microsoft.com/office/drawing/2014/main" id="{C55AA8BA-C9AD-EB02-25E3-71D13B3AC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0"/>
            <a:ext cx="35290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Widely spread out</a:t>
            </a:r>
          </a:p>
        </p:txBody>
      </p:sp>
      <p:sp>
        <p:nvSpPr>
          <p:cNvPr id="37902" name="Text Box 14">
            <a:extLst>
              <a:ext uri="{FF2B5EF4-FFF2-40B4-BE49-F238E27FC236}">
                <a16:creationId xmlns:a16="http://schemas.microsoft.com/office/drawing/2014/main" id="{FD52A366-140C-298D-D5FF-B0E5230F8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836613"/>
            <a:ext cx="2808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Not in a regular pattern</a:t>
            </a:r>
          </a:p>
        </p:txBody>
      </p:sp>
      <p:sp>
        <p:nvSpPr>
          <p:cNvPr id="37903" name="Text Box 15">
            <a:extLst>
              <a:ext uri="{FF2B5EF4-FFF2-40B4-BE49-F238E27FC236}">
                <a16:creationId xmlns:a16="http://schemas.microsoft.com/office/drawing/2014/main" id="{08187356-8CBC-3F71-475C-09DB98515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2781300"/>
            <a:ext cx="316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Not in regular pattern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77BC6463-7B2F-A12E-AA8D-A79ABCBE8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3581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i="1">
                <a:latin typeface="Times New Roman" panose="02020603050405020304" pitchFamily="18" charset="0"/>
              </a:rPr>
              <a:t>Matter</a:t>
            </a:r>
          </a:p>
        </p:txBody>
      </p:sp>
      <p:grpSp>
        <p:nvGrpSpPr>
          <p:cNvPr id="14339" name="Group 3">
            <a:extLst>
              <a:ext uri="{FF2B5EF4-FFF2-40B4-BE49-F238E27FC236}">
                <a16:creationId xmlns:a16="http://schemas.microsoft.com/office/drawing/2014/main" id="{E9DEAB72-3A93-1EF4-1411-EB4F7941F236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819400"/>
            <a:ext cx="2857500" cy="3695700"/>
            <a:chOff x="192" y="1776"/>
            <a:chExt cx="1800" cy="2328"/>
          </a:xfrm>
        </p:grpSpPr>
        <p:pic>
          <p:nvPicPr>
            <p:cNvPr id="14340" name="Picture 4">
              <a:extLst>
                <a:ext uri="{FF2B5EF4-FFF2-40B4-BE49-F238E27FC236}">
                  <a16:creationId xmlns:a16="http://schemas.microsoft.com/office/drawing/2014/main" id="{DC5EB6D7-7D10-3F78-DD00-FFDBFF4C0E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2304"/>
              <a:ext cx="1800" cy="1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41" name="Text Box 5">
              <a:extLst>
                <a:ext uri="{FF2B5EF4-FFF2-40B4-BE49-F238E27FC236}">
                  <a16:creationId xmlns:a16="http://schemas.microsoft.com/office/drawing/2014/main" id="{6A5BD4A7-00C4-B1FA-FE21-495A3A26DC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776"/>
              <a:ext cx="11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 b="1" i="1">
                  <a:latin typeface="Times New Roman" panose="02020603050405020304" pitchFamily="18" charset="0"/>
                </a:rPr>
                <a:t>Solid</a:t>
              </a:r>
            </a:p>
          </p:txBody>
        </p:sp>
      </p:grpSp>
      <p:grpSp>
        <p:nvGrpSpPr>
          <p:cNvPr id="14342" name="Group 6">
            <a:extLst>
              <a:ext uri="{FF2B5EF4-FFF2-40B4-BE49-F238E27FC236}">
                <a16:creationId xmlns:a16="http://schemas.microsoft.com/office/drawing/2014/main" id="{D8F96AFD-3542-A43A-7615-464800C798BF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2205038"/>
            <a:ext cx="2743200" cy="2941637"/>
            <a:chOff x="1968" y="1392"/>
            <a:chExt cx="1728" cy="1853"/>
          </a:xfrm>
        </p:grpSpPr>
        <p:pic>
          <p:nvPicPr>
            <p:cNvPr id="14343" name="Picture 7">
              <a:extLst>
                <a:ext uri="{FF2B5EF4-FFF2-40B4-BE49-F238E27FC236}">
                  <a16:creationId xmlns:a16="http://schemas.microsoft.com/office/drawing/2014/main" id="{21BEDBA3-C967-F363-AFEA-4ABAE39265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392"/>
              <a:ext cx="1728" cy="12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44" name="Text Box 8">
              <a:extLst>
                <a:ext uri="{FF2B5EF4-FFF2-40B4-BE49-F238E27FC236}">
                  <a16:creationId xmlns:a16="http://schemas.microsoft.com/office/drawing/2014/main" id="{3D6A3155-3BB9-5F46-CAA7-EEE0390FF1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880"/>
              <a:ext cx="11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 b="1" i="1">
                  <a:latin typeface="Times New Roman" panose="02020603050405020304" pitchFamily="18" charset="0"/>
                </a:rPr>
                <a:t>Liquid</a:t>
              </a:r>
            </a:p>
          </p:txBody>
        </p:sp>
      </p:grpSp>
      <p:grpSp>
        <p:nvGrpSpPr>
          <p:cNvPr id="14345" name="Group 9">
            <a:extLst>
              <a:ext uri="{FF2B5EF4-FFF2-40B4-BE49-F238E27FC236}">
                <a16:creationId xmlns:a16="http://schemas.microsoft.com/office/drawing/2014/main" id="{E1A1ABC7-852B-F1F6-D2A1-42D8F6F1A10F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2971800"/>
            <a:ext cx="2971800" cy="3600450"/>
            <a:chOff x="3744" y="1872"/>
            <a:chExt cx="1872" cy="2268"/>
          </a:xfrm>
        </p:grpSpPr>
        <p:pic>
          <p:nvPicPr>
            <p:cNvPr id="14346" name="Picture 10">
              <a:extLst>
                <a:ext uri="{FF2B5EF4-FFF2-40B4-BE49-F238E27FC236}">
                  <a16:creationId xmlns:a16="http://schemas.microsoft.com/office/drawing/2014/main" id="{25EF9B8B-309D-FAEE-4A11-1BDB4C7D06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4" y="2736"/>
              <a:ext cx="1872" cy="14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47" name="Text Box 11">
              <a:extLst>
                <a:ext uri="{FF2B5EF4-FFF2-40B4-BE49-F238E27FC236}">
                  <a16:creationId xmlns:a16="http://schemas.microsoft.com/office/drawing/2014/main" id="{438BA625-97B5-B6F0-9735-C4650C725B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1872"/>
              <a:ext cx="11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 b="1" i="1">
                  <a:latin typeface="Times New Roman" panose="02020603050405020304" pitchFamily="18" charset="0"/>
                </a:rPr>
                <a:t>Gas</a:t>
              </a:r>
            </a:p>
          </p:txBody>
        </p:sp>
      </p:grpSp>
      <p:sp>
        <p:nvSpPr>
          <p:cNvPr id="14348" name="Text Box 12">
            <a:extLst>
              <a:ext uri="{FF2B5EF4-FFF2-40B4-BE49-F238E27FC236}">
                <a16:creationId xmlns:a16="http://schemas.microsoft.com/office/drawing/2014/main" id="{D69B2AAA-FBB4-D35C-0737-58F8E3BD0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09600"/>
            <a:ext cx="350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1">
                <a:latin typeface="Times New Roman" panose="02020603050405020304" pitchFamily="18" charset="0"/>
              </a:rPr>
              <a:t>comes in 3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3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F676E1A9-6039-34BB-E25D-A2951FB10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"/>
            <a:ext cx="2514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i="1">
                <a:latin typeface="Times New Roman" panose="02020603050405020304" pitchFamily="18" charset="0"/>
              </a:rPr>
              <a:t>Solid</a:t>
            </a:r>
          </a:p>
        </p:txBody>
      </p:sp>
      <p:pic>
        <p:nvPicPr>
          <p:cNvPr id="15363" name="Picture 3">
            <a:extLst>
              <a:ext uri="{FF2B5EF4-FFF2-40B4-BE49-F238E27FC236}">
                <a16:creationId xmlns:a16="http://schemas.microsoft.com/office/drawing/2014/main" id="{359E942B-0D0E-C521-8D58-AAFC0FAA7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432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4" name="Text Box 4">
            <a:extLst>
              <a:ext uri="{FF2B5EF4-FFF2-40B4-BE49-F238E27FC236}">
                <a16:creationId xmlns:a16="http://schemas.microsoft.com/office/drawing/2014/main" id="{9B8624AD-22D0-ACB6-B886-2DCBA5E4F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1989138"/>
            <a:ext cx="350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latin typeface="Times New Roman" panose="02020603050405020304" pitchFamily="18" charset="0"/>
              </a:rPr>
              <a:t>Definite Shape</a:t>
            </a: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6B0E16DA-5FA3-BF5C-0332-51EC91842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486400"/>
            <a:ext cx="350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latin typeface="Times New Roman" panose="02020603050405020304" pitchFamily="18" charset="0"/>
              </a:rPr>
              <a:t>Definite Volume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  <p:bldP spid="1536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53ECCDB2-77AE-8DCE-7FE2-4983A30DD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"/>
            <a:ext cx="2362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i="1">
                <a:latin typeface="Times New Roman" panose="02020603050405020304" pitchFamily="18" charset="0"/>
              </a:rPr>
              <a:t>Liquid</a:t>
            </a:r>
          </a:p>
        </p:txBody>
      </p:sp>
      <p:pic>
        <p:nvPicPr>
          <p:cNvPr id="16387" name="Picture 3">
            <a:extLst>
              <a:ext uri="{FF2B5EF4-FFF2-40B4-BE49-F238E27FC236}">
                <a16:creationId xmlns:a16="http://schemas.microsoft.com/office/drawing/2014/main" id="{225A0DBA-B8AB-BE06-B7AF-A76F2A9FD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429000"/>
            <a:ext cx="32766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8" name="Text Box 4">
            <a:extLst>
              <a:ext uri="{FF2B5EF4-FFF2-40B4-BE49-F238E27FC236}">
                <a16:creationId xmlns:a16="http://schemas.microsoft.com/office/drawing/2014/main" id="{0EAB8EBF-B9B5-8E41-FDE0-7A0B4CE4B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1773238"/>
            <a:ext cx="3810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latin typeface="Times New Roman" panose="02020603050405020304" pitchFamily="18" charset="0"/>
              </a:rPr>
              <a:t>Indefinite Shape</a:t>
            </a:r>
            <a:r>
              <a:rPr lang="en-US" altLang="en-US" sz="3200" b="1" i="1">
                <a:latin typeface="Times New Roman" panose="02020603050405020304" pitchFamily="18" charset="0"/>
              </a:rPr>
              <a:t> – takes the shape of the container</a:t>
            </a: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343A3ECE-0E61-1E8E-B59F-4563C62D9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943600"/>
            <a:ext cx="350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i="1">
                <a:latin typeface="Times New Roman" panose="02020603050405020304" pitchFamily="18" charset="0"/>
              </a:rPr>
              <a:t>Definite Volume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8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A2567631-9333-5342-9901-B8C29E96A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"/>
            <a:ext cx="2362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i="1">
                <a:latin typeface="Times New Roman" panose="02020603050405020304" pitchFamily="18" charset="0"/>
              </a:rPr>
              <a:t>Gas</a:t>
            </a:r>
          </a:p>
        </p:txBody>
      </p:sp>
      <p:pic>
        <p:nvPicPr>
          <p:cNvPr id="17411" name="Picture 3">
            <a:extLst>
              <a:ext uri="{FF2B5EF4-FFF2-40B4-BE49-F238E27FC236}">
                <a16:creationId xmlns:a16="http://schemas.microsoft.com/office/drawing/2014/main" id="{2AEF19CF-2DAF-11B4-16CB-11AE18F2F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00400"/>
            <a:ext cx="35052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2" name="Text Box 4">
            <a:extLst>
              <a:ext uri="{FF2B5EF4-FFF2-40B4-BE49-F238E27FC236}">
                <a16:creationId xmlns:a16="http://schemas.microsoft.com/office/drawing/2014/main" id="{36A6F709-0E0A-9CFA-DFAF-152869C94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133600"/>
            <a:ext cx="3657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latin typeface="Times New Roman" panose="02020603050405020304" pitchFamily="18" charset="0"/>
              </a:rPr>
              <a:t>Indefinite Shape</a:t>
            </a:r>
            <a:r>
              <a:rPr lang="en-US" altLang="en-US" sz="3200" b="1" i="1">
                <a:latin typeface="Times New Roman" panose="02020603050405020304" pitchFamily="18" charset="0"/>
              </a:rPr>
              <a:t> – takes the shape of the container</a:t>
            </a:r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F9C3C032-5A6E-EF48-5E7D-FCEC2276B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797425"/>
            <a:ext cx="3962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i="1">
                <a:latin typeface="Times New Roman" panose="02020603050405020304" pitchFamily="18" charset="0"/>
              </a:rPr>
              <a:t>Indefinite Volume</a:t>
            </a:r>
            <a:r>
              <a:rPr lang="en-US" altLang="en-US" sz="3200" b="1" i="1">
                <a:latin typeface="Times New Roman" panose="02020603050405020304" pitchFamily="18" charset="0"/>
              </a:rPr>
              <a:t> – can expand and be compressed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>
            <a:extLst>
              <a:ext uri="{FF2B5EF4-FFF2-40B4-BE49-F238E27FC236}">
                <a16:creationId xmlns:a16="http://schemas.microsoft.com/office/drawing/2014/main" id="{5E12E9DF-1D75-F839-F083-1E9076D25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>
            <a:extLst>
              <a:ext uri="{FF2B5EF4-FFF2-40B4-BE49-F238E27FC236}">
                <a16:creationId xmlns:a16="http://schemas.microsoft.com/office/drawing/2014/main" id="{8EC98952-47D1-339C-DB72-62BE8D2AB89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sz="4000">
                <a:hlinkClick r:id="rId3"/>
              </a:rPr>
              <a:t>http://www.teachers.tv/video/12098</a:t>
            </a:r>
            <a:br>
              <a:rPr lang="en-GB" altLang="en-US" sz="4000"/>
            </a:br>
            <a:endParaRPr lang="en-GB" altLang="en-US" sz="40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405C0EA-75C4-8932-C905-77A5FD2730C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4.42 – 8.35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A8E71D23-E1AD-FEBE-B4ED-BD15B7119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76250"/>
            <a:ext cx="7775575" cy="5832475"/>
          </a:xfrm>
          <a:prstGeom prst="rect">
            <a:avLst/>
          </a:prstGeom>
          <a:noFill/>
          <a:ln w="412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3" name="Line 5">
            <a:extLst>
              <a:ext uri="{FF2B5EF4-FFF2-40B4-BE49-F238E27FC236}">
                <a16:creationId xmlns:a16="http://schemas.microsoft.com/office/drawing/2014/main" id="{21051ECB-A4FE-0F20-0893-6D399D7DA2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1341438"/>
            <a:ext cx="7775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4" name="Line 6">
            <a:extLst>
              <a:ext uri="{FF2B5EF4-FFF2-40B4-BE49-F238E27FC236}">
                <a16:creationId xmlns:a16="http://schemas.microsoft.com/office/drawing/2014/main" id="{9F49E906-8C03-708C-5A0D-55B38AD551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2565400"/>
            <a:ext cx="7775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5" name="Line 7">
            <a:extLst>
              <a:ext uri="{FF2B5EF4-FFF2-40B4-BE49-F238E27FC236}">
                <a16:creationId xmlns:a16="http://schemas.microsoft.com/office/drawing/2014/main" id="{45DCC537-4F0C-2B6B-9417-1DCDE7E853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3860800"/>
            <a:ext cx="7775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6" name="Line 8">
            <a:extLst>
              <a:ext uri="{FF2B5EF4-FFF2-40B4-BE49-F238E27FC236}">
                <a16:creationId xmlns:a16="http://schemas.microsoft.com/office/drawing/2014/main" id="{606AEDC7-7B2A-4BEE-A65D-6C7BFF742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5157788"/>
            <a:ext cx="7775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6B2AC96A-73A9-3EC6-255A-5A51338CAC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476250"/>
            <a:ext cx="0" cy="5832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9" name="Line 11">
            <a:extLst>
              <a:ext uri="{FF2B5EF4-FFF2-40B4-BE49-F238E27FC236}">
                <a16:creationId xmlns:a16="http://schemas.microsoft.com/office/drawing/2014/main" id="{8C1C373E-7313-37C2-7CF6-1D0B9A9F49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76250"/>
            <a:ext cx="0" cy="5832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0" name="Text Box 12">
            <a:extLst>
              <a:ext uri="{FF2B5EF4-FFF2-40B4-BE49-F238E27FC236}">
                <a16:creationId xmlns:a16="http://schemas.microsoft.com/office/drawing/2014/main" id="{41466A2F-9939-6A91-3D0C-8FF676EBB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620713"/>
            <a:ext cx="2305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/>
              <a:t>SOLID</a:t>
            </a:r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447F849A-0B49-DE78-672E-715033733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20713"/>
            <a:ext cx="2590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/>
              <a:t>LIQUID</a:t>
            </a:r>
          </a:p>
        </p:txBody>
      </p:sp>
      <p:sp>
        <p:nvSpPr>
          <p:cNvPr id="2062" name="Text Box 14">
            <a:extLst>
              <a:ext uri="{FF2B5EF4-FFF2-40B4-BE49-F238E27FC236}">
                <a16:creationId xmlns:a16="http://schemas.microsoft.com/office/drawing/2014/main" id="{F793BA94-8099-E2DA-611F-4E0BFBDF8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20713"/>
            <a:ext cx="2519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/>
              <a:t>GAS</a:t>
            </a:r>
          </a:p>
        </p:txBody>
      </p:sp>
      <p:sp>
        <p:nvSpPr>
          <p:cNvPr id="2063" name="Text Box 15">
            <a:extLst>
              <a:ext uri="{FF2B5EF4-FFF2-40B4-BE49-F238E27FC236}">
                <a16:creationId xmlns:a16="http://schemas.microsoft.com/office/drawing/2014/main" id="{F373FD5C-6AC3-F5D8-7F90-F9D99A64D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0"/>
            <a:ext cx="1439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Are runny</a:t>
            </a:r>
          </a:p>
        </p:txBody>
      </p:sp>
      <p:sp>
        <p:nvSpPr>
          <p:cNvPr id="2064" name="Text Box 16">
            <a:extLst>
              <a:ext uri="{FF2B5EF4-FFF2-40B4-BE49-F238E27FC236}">
                <a16:creationId xmlns:a16="http://schemas.microsoft.com/office/drawing/2014/main" id="{E5E0E969-81A0-CF2F-6207-BA8E4475E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0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Are hard</a:t>
            </a:r>
          </a:p>
        </p:txBody>
      </p:sp>
      <p:sp>
        <p:nvSpPr>
          <p:cNvPr id="2066" name="Text Box 18">
            <a:extLst>
              <a:ext uri="{FF2B5EF4-FFF2-40B4-BE49-F238E27FC236}">
                <a16:creationId xmlns:a16="http://schemas.microsoft.com/office/drawing/2014/main" id="{CA846CD3-F49D-0539-7949-BD3FC3E1E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25" y="0"/>
            <a:ext cx="12969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Can be easily squashed</a:t>
            </a:r>
          </a:p>
        </p:txBody>
      </p:sp>
      <p:sp>
        <p:nvSpPr>
          <p:cNvPr id="2067" name="Text Box 19">
            <a:extLst>
              <a:ext uri="{FF2B5EF4-FFF2-40B4-BE49-F238E27FC236}">
                <a16:creationId xmlns:a16="http://schemas.microsoft.com/office/drawing/2014/main" id="{36F4B333-DE26-1E28-14B2-F4E141576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619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Have a fixed shape</a:t>
            </a:r>
          </a:p>
        </p:txBody>
      </p:sp>
      <p:sp>
        <p:nvSpPr>
          <p:cNvPr id="2068" name="Text Box 20">
            <a:extLst>
              <a:ext uri="{FF2B5EF4-FFF2-40B4-BE49-F238E27FC236}">
                <a16:creationId xmlns:a16="http://schemas.microsoft.com/office/drawing/2014/main" id="{600CB786-8361-D9E1-B060-58DDF4ED2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21388"/>
            <a:ext cx="24114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Take the shape of container</a:t>
            </a:r>
          </a:p>
        </p:txBody>
      </p:sp>
      <p:sp>
        <p:nvSpPr>
          <p:cNvPr id="2070" name="Text Box 22">
            <a:extLst>
              <a:ext uri="{FF2B5EF4-FFF2-40B4-BE49-F238E27FC236}">
                <a16:creationId xmlns:a16="http://schemas.microsoft.com/office/drawing/2014/main" id="{9EDBD167-A213-4297-FE26-66C39FF77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6491288"/>
            <a:ext cx="1800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Can be stirred</a:t>
            </a:r>
          </a:p>
        </p:txBody>
      </p:sp>
      <p:sp>
        <p:nvSpPr>
          <p:cNvPr id="2071" name="Text Box 23">
            <a:extLst>
              <a:ext uri="{FF2B5EF4-FFF2-40B4-BE49-F238E27FC236}">
                <a16:creationId xmlns:a16="http://schemas.microsoft.com/office/drawing/2014/main" id="{F156CF76-0627-F681-DA64-F8DFA32A9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6491288"/>
            <a:ext cx="1800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Can be poured</a:t>
            </a:r>
          </a:p>
        </p:txBody>
      </p:sp>
      <p:sp>
        <p:nvSpPr>
          <p:cNvPr id="2073" name="Text Box 25">
            <a:extLst>
              <a:ext uri="{FF2B5EF4-FFF2-40B4-BE49-F238E27FC236}">
                <a16:creationId xmlns:a16="http://schemas.microsoft.com/office/drawing/2014/main" id="{52EE63EB-1C15-5693-E305-FADAF15DB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6237288"/>
            <a:ext cx="187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Fill any space they are put in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Line 4">
            <a:extLst>
              <a:ext uri="{FF2B5EF4-FFF2-40B4-BE49-F238E27FC236}">
                <a16:creationId xmlns:a16="http://schemas.microsoft.com/office/drawing/2014/main" id="{08D716D6-AA1E-E378-AB04-0DB9F8050A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7450" y="3789363"/>
            <a:ext cx="0" cy="151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Line 5">
            <a:extLst>
              <a:ext uri="{FF2B5EF4-FFF2-40B4-BE49-F238E27FC236}">
                <a16:creationId xmlns:a16="http://schemas.microsoft.com/office/drawing/2014/main" id="{DB941C7D-6F89-6366-E735-69084A5A94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3789363"/>
            <a:ext cx="0" cy="151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2683DA30-5677-CF21-DF6F-8DC8863ED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738" y="3789363"/>
            <a:ext cx="0" cy="151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Line 7">
            <a:extLst>
              <a:ext uri="{FF2B5EF4-FFF2-40B4-BE49-F238E27FC236}">
                <a16:creationId xmlns:a16="http://schemas.microsoft.com/office/drawing/2014/main" id="{7C485911-97EC-617D-5351-BB849C6DF5E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700" y="3789363"/>
            <a:ext cx="0" cy="151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9D7B5627-4D77-A906-AC09-80E4B3F55D3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1013" y="3860800"/>
            <a:ext cx="0" cy="151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Line 9">
            <a:extLst>
              <a:ext uri="{FF2B5EF4-FFF2-40B4-BE49-F238E27FC236}">
                <a16:creationId xmlns:a16="http://schemas.microsoft.com/office/drawing/2014/main" id="{C3BCFCD6-9B58-478A-796E-10AEBA388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3860800"/>
            <a:ext cx="0" cy="151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2" name="Line 10">
            <a:extLst>
              <a:ext uri="{FF2B5EF4-FFF2-40B4-BE49-F238E27FC236}">
                <a16:creationId xmlns:a16="http://schemas.microsoft.com/office/drawing/2014/main" id="{0FECCAD6-A4AD-ECBC-DB10-B12F340000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7450" y="5300663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3" name="Line 11">
            <a:extLst>
              <a:ext uri="{FF2B5EF4-FFF2-40B4-BE49-F238E27FC236}">
                <a16:creationId xmlns:a16="http://schemas.microsoft.com/office/drawing/2014/main" id="{EC521185-4156-6CC4-1DF5-EF00B26097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738" y="5300663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Line 12">
            <a:extLst>
              <a:ext uri="{FF2B5EF4-FFF2-40B4-BE49-F238E27FC236}">
                <a16:creationId xmlns:a16="http://schemas.microsoft.com/office/drawing/2014/main" id="{F66661BE-E98C-4FFE-C3D7-C100635044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5373688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087" name="Picture 15">
            <a:extLst>
              <a:ext uri="{FF2B5EF4-FFF2-40B4-BE49-F238E27FC236}">
                <a16:creationId xmlns:a16="http://schemas.microsoft.com/office/drawing/2014/main" id="{4E11C682-6973-EEDD-85D9-8D78BDE2D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149725"/>
            <a:ext cx="460375" cy="10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8" name="Line 16">
            <a:extLst>
              <a:ext uri="{FF2B5EF4-FFF2-40B4-BE49-F238E27FC236}">
                <a16:creationId xmlns:a16="http://schemas.microsoft.com/office/drawing/2014/main" id="{E472031F-4E44-64BB-C306-69306AB4AE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738" y="4365625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9" name="Text Box 17">
            <a:extLst>
              <a:ext uri="{FF2B5EF4-FFF2-40B4-BE49-F238E27FC236}">
                <a16:creationId xmlns:a16="http://schemas.microsoft.com/office/drawing/2014/main" id="{5FA75558-2ADB-89F8-28E7-46CA86EC2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021388"/>
            <a:ext cx="12239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Key</a:t>
            </a:r>
          </a:p>
        </p:txBody>
      </p:sp>
      <p:sp>
        <p:nvSpPr>
          <p:cNvPr id="3090" name="Text Box 18">
            <a:extLst>
              <a:ext uri="{FF2B5EF4-FFF2-40B4-BE49-F238E27FC236}">
                <a16:creationId xmlns:a16="http://schemas.microsoft.com/office/drawing/2014/main" id="{8EC88012-CD61-F9CB-6FE4-F82FBDAF7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5949950"/>
            <a:ext cx="1439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Water</a:t>
            </a:r>
          </a:p>
        </p:txBody>
      </p:sp>
      <p:sp>
        <p:nvSpPr>
          <p:cNvPr id="3091" name="Text Box 19">
            <a:extLst>
              <a:ext uri="{FF2B5EF4-FFF2-40B4-BE49-F238E27FC236}">
                <a16:creationId xmlns:a16="http://schemas.microsoft.com/office/drawing/2014/main" id="{0EF39D78-5B76-F583-FB23-F587EC693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6021388"/>
            <a:ext cx="12239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Air</a:t>
            </a:r>
          </a:p>
        </p:txBody>
      </p:sp>
      <p:sp>
        <p:nvSpPr>
          <p:cNvPr id="3092" name="Rectangle 20">
            <a:extLst>
              <a:ext uri="{FF2B5EF4-FFF2-40B4-BE49-F238E27FC236}">
                <a16:creationId xmlns:a16="http://schemas.microsoft.com/office/drawing/2014/main" id="{B2088710-79F8-101B-1D70-E368ECDCE1A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1431925"/>
          </a:xfrm>
        </p:spPr>
        <p:txBody>
          <a:bodyPr/>
          <a:lstStyle/>
          <a:p>
            <a:r>
              <a:rPr lang="en-GB" altLang="en-US"/>
              <a:t>Solids, liquids, gases</a:t>
            </a:r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id="{E9625A8A-0BB7-61E2-D18E-BE0CCB3ADCE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1989138"/>
            <a:ext cx="6400800" cy="1752600"/>
          </a:xfrm>
        </p:spPr>
        <p:txBody>
          <a:bodyPr/>
          <a:lstStyle/>
          <a:p>
            <a:r>
              <a:rPr lang="en-GB" altLang="en-US"/>
              <a:t>Description of substance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>
            <a:extLst>
              <a:ext uri="{FF2B5EF4-FFF2-40B4-BE49-F238E27FC236}">
                <a16:creationId xmlns:a16="http://schemas.microsoft.com/office/drawing/2014/main" id="{03DDCCC9-A8EF-6DCC-0ED3-44E5B30777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sz="4000">
                <a:hlinkClick r:id="rId3"/>
              </a:rPr>
              <a:t>http://www.abpischools.org.uk/page/modules/solids-liquids-gases/slg2.cfm</a:t>
            </a:r>
            <a:br>
              <a:rPr lang="en-GB" altLang="en-US" sz="4000"/>
            </a:br>
            <a:endParaRPr lang="en-GB" altLang="en-US" sz="400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6634AA5E-9E67-4105-B74F-15D5CBA981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2, 3, 6, 7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02" name="Rectangle 54">
            <a:extLst>
              <a:ext uri="{FF2B5EF4-FFF2-40B4-BE49-F238E27FC236}">
                <a16:creationId xmlns:a16="http://schemas.microsoft.com/office/drawing/2014/main" id="{06856582-4E05-3B9C-4BAE-798812A19D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841500"/>
          </a:xfrm>
        </p:spPr>
        <p:txBody>
          <a:bodyPr/>
          <a:lstStyle/>
          <a:p>
            <a:r>
              <a:rPr lang="en-GB" altLang="en-US" sz="4800"/>
              <a:t>Solids</a:t>
            </a:r>
          </a:p>
        </p:txBody>
      </p:sp>
      <p:sp>
        <p:nvSpPr>
          <p:cNvPr id="27705" name="Text Box 57">
            <a:extLst>
              <a:ext uri="{FF2B5EF4-FFF2-40B4-BE49-F238E27FC236}">
                <a16:creationId xmlns:a16="http://schemas.microsoft.com/office/drawing/2014/main" id="{48730A35-EDD5-C5BC-5B96-647468843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52738"/>
            <a:ext cx="831691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800">
                <a:effectLst>
                  <a:outerShdw blurRad="38100" dist="38100" dir="2700000" algn="tl">
                    <a:srgbClr val="000000"/>
                  </a:outerShdw>
                </a:effectLst>
              </a:rPr>
              <a:t>Liquids</a:t>
            </a:r>
          </a:p>
        </p:txBody>
      </p:sp>
      <p:sp>
        <p:nvSpPr>
          <p:cNvPr id="27706" name="Text Box 58">
            <a:extLst>
              <a:ext uri="{FF2B5EF4-FFF2-40B4-BE49-F238E27FC236}">
                <a16:creationId xmlns:a16="http://schemas.microsoft.com/office/drawing/2014/main" id="{60C4D4B0-67AF-424A-A717-7EAB75028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13325"/>
            <a:ext cx="84597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800">
                <a:effectLst>
                  <a:outerShdw blurRad="38100" dist="38100" dir="2700000" algn="tl">
                    <a:srgbClr val="000000"/>
                  </a:outerShdw>
                </a:effectLst>
              </a:rPr>
              <a:t>Gases</a:t>
            </a:r>
          </a:p>
        </p:txBody>
      </p:sp>
      <p:sp>
        <p:nvSpPr>
          <p:cNvPr id="27707" name="Line 59">
            <a:extLst>
              <a:ext uri="{FF2B5EF4-FFF2-40B4-BE49-F238E27FC236}">
                <a16:creationId xmlns:a16="http://schemas.microsoft.com/office/drawing/2014/main" id="{CB21BDAA-56B7-DBF2-0B29-0B18790112E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5815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08" name="Line 60">
            <a:extLst>
              <a:ext uri="{FF2B5EF4-FFF2-40B4-BE49-F238E27FC236}">
                <a16:creationId xmlns:a16="http://schemas.microsoft.com/office/drawing/2014/main" id="{2E2A73BC-5184-0FEC-1E39-579D50ECE91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989138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709" name="Text Box 61">
            <a:extLst>
              <a:ext uri="{FF2B5EF4-FFF2-40B4-BE49-F238E27FC236}">
                <a16:creationId xmlns:a16="http://schemas.microsoft.com/office/drawing/2014/main" id="{DE071EE3-8A1C-D50F-5235-EFDC5FAF7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6308725"/>
            <a:ext cx="35290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Can’t be squashed</a:t>
            </a:r>
          </a:p>
        </p:txBody>
      </p:sp>
      <p:sp>
        <p:nvSpPr>
          <p:cNvPr id="27710" name="Text Box 62">
            <a:extLst>
              <a:ext uri="{FF2B5EF4-FFF2-40B4-BE49-F238E27FC236}">
                <a16:creationId xmlns:a16="http://schemas.microsoft.com/office/drawing/2014/main" id="{029105F2-2EB5-E803-9F5F-B5BB11093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3933825"/>
            <a:ext cx="2879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Keeps the same volume</a:t>
            </a:r>
          </a:p>
        </p:txBody>
      </p:sp>
      <p:sp>
        <p:nvSpPr>
          <p:cNvPr id="27711" name="Text Box 63">
            <a:extLst>
              <a:ext uri="{FF2B5EF4-FFF2-40B4-BE49-F238E27FC236}">
                <a16:creationId xmlns:a16="http://schemas.microsoft.com/office/drawing/2014/main" id="{6B77FD3E-A7E0-DB32-90D8-0469A79A5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5013325"/>
            <a:ext cx="23034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Keeps its shape</a:t>
            </a:r>
          </a:p>
        </p:txBody>
      </p:sp>
      <p:sp>
        <p:nvSpPr>
          <p:cNvPr id="27712" name="Text Box 64">
            <a:extLst>
              <a:ext uri="{FF2B5EF4-FFF2-40B4-BE49-F238E27FC236}">
                <a16:creationId xmlns:a16="http://schemas.microsoft.com/office/drawing/2014/main" id="{8167B3EF-7277-3802-CD96-F0F5ADD83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1125538"/>
            <a:ext cx="172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Flows</a:t>
            </a:r>
          </a:p>
        </p:txBody>
      </p:sp>
      <p:sp>
        <p:nvSpPr>
          <p:cNvPr id="27713" name="Text Box 65">
            <a:extLst>
              <a:ext uri="{FF2B5EF4-FFF2-40B4-BE49-F238E27FC236}">
                <a16:creationId xmlns:a16="http://schemas.microsoft.com/office/drawing/2014/main" id="{59054BB8-B2EF-0172-B4C1-A29C104A9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1773238"/>
            <a:ext cx="2879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Keeps the same volume</a:t>
            </a:r>
          </a:p>
        </p:txBody>
      </p:sp>
      <p:sp>
        <p:nvSpPr>
          <p:cNvPr id="27714" name="Text Box 66">
            <a:extLst>
              <a:ext uri="{FF2B5EF4-FFF2-40B4-BE49-F238E27FC236}">
                <a16:creationId xmlns:a16="http://schemas.microsoft.com/office/drawing/2014/main" id="{93BAD88E-A5DA-B403-E761-EEA21EA8D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2420938"/>
            <a:ext cx="2735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Can change shape</a:t>
            </a:r>
          </a:p>
        </p:txBody>
      </p:sp>
      <p:sp>
        <p:nvSpPr>
          <p:cNvPr id="27715" name="Text Box 67">
            <a:extLst>
              <a:ext uri="{FF2B5EF4-FFF2-40B4-BE49-F238E27FC236}">
                <a16:creationId xmlns:a16="http://schemas.microsoft.com/office/drawing/2014/main" id="{4BFE0CB7-68F0-91EC-DFD5-CD081C7EB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0"/>
            <a:ext cx="35290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Can’t be squashed</a:t>
            </a:r>
          </a:p>
        </p:txBody>
      </p:sp>
      <p:sp>
        <p:nvSpPr>
          <p:cNvPr id="27716" name="Text Box 68">
            <a:extLst>
              <a:ext uri="{FF2B5EF4-FFF2-40B4-BE49-F238E27FC236}">
                <a16:creationId xmlns:a16="http://schemas.microsoft.com/office/drawing/2014/main" id="{E9498EB1-3CDA-EE79-891B-A735F920F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836613"/>
            <a:ext cx="2808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Spreads to fill container</a:t>
            </a:r>
          </a:p>
        </p:txBody>
      </p:sp>
      <p:sp>
        <p:nvSpPr>
          <p:cNvPr id="27717" name="Text Box 69">
            <a:extLst>
              <a:ext uri="{FF2B5EF4-FFF2-40B4-BE49-F238E27FC236}">
                <a16:creationId xmlns:a16="http://schemas.microsoft.com/office/drawing/2014/main" id="{1807A1D2-1F66-88BF-1F7C-092997883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2781300"/>
            <a:ext cx="316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Can be squashed smaller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>
            <a:extLst>
              <a:ext uri="{FF2B5EF4-FFF2-40B4-BE49-F238E27FC236}">
                <a16:creationId xmlns:a16="http://schemas.microsoft.com/office/drawing/2014/main" id="{F5EB52AE-7B1F-B225-FB2B-E1F3280EF4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sz="4000">
                <a:hlinkClick r:id="rId3"/>
              </a:rPr>
              <a:t>http://resources.schoolscience.co.uk/ICI/11-14/materials/match1pg1.html</a:t>
            </a:r>
            <a:br>
              <a:rPr lang="en-GB" altLang="en-US" sz="4000"/>
            </a:br>
            <a:endParaRPr lang="en-GB" altLang="en-US" sz="4000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5114FFE5-BDBF-1B5B-931E-C148914DBA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Scroll down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>
            <a:extLst>
              <a:ext uri="{FF2B5EF4-FFF2-40B4-BE49-F238E27FC236}">
                <a16:creationId xmlns:a16="http://schemas.microsoft.com/office/drawing/2014/main" id="{3B572FF4-FDF1-58B3-8A6D-E42A4163134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sz="4000">
                <a:hlinkClick r:id="rId3"/>
              </a:rPr>
              <a:t>http://lgfl.skoool.co.uk/content/keystage3/chemistry/pc/learningsteps/TPTLC/launch.html</a:t>
            </a:r>
            <a:br>
              <a:rPr lang="en-GB" altLang="en-US" sz="4000"/>
            </a:br>
            <a:endParaRPr lang="en-GB" altLang="en-US" sz="4000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6905FA8E-DA46-EC91-8A4E-79198BC7DF4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Also test, Q1 + 2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F8EA567-21E6-6B8C-DF23-AC453BD8F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Can you arrange yourselves as a…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301A4D2-106D-0C7C-F183-60112C2736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4800"/>
              <a:t>Solid</a:t>
            </a:r>
          </a:p>
          <a:p>
            <a:endParaRPr lang="en-GB" altLang="en-US" sz="4800"/>
          </a:p>
          <a:p>
            <a:r>
              <a:rPr lang="en-GB" altLang="en-US" sz="4800"/>
              <a:t>Liquid</a:t>
            </a:r>
          </a:p>
          <a:p>
            <a:endParaRPr lang="en-GB" altLang="en-US" sz="4800"/>
          </a:p>
          <a:p>
            <a:r>
              <a:rPr lang="en-GB" altLang="en-US" sz="4800"/>
              <a:t>Gas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155</TotalTime>
  <Words>331</Words>
  <Application>Microsoft Office PowerPoint</Application>
  <PresentationFormat>On-screen Show (4:3)</PresentationFormat>
  <Paragraphs>91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Tahoma</vt:lpstr>
      <vt:lpstr>Wingdings</vt:lpstr>
      <vt:lpstr>Times New Roman</vt:lpstr>
      <vt:lpstr>Ocean</vt:lpstr>
      <vt:lpstr>Matter</vt:lpstr>
      <vt:lpstr>http://www.teachers.tv/video/12098 </vt:lpstr>
      <vt:lpstr>PowerPoint Presentation</vt:lpstr>
      <vt:lpstr>Solids, liquids, gases</vt:lpstr>
      <vt:lpstr>http://www.abpischools.org.uk/page/modules/solids-liquids-gases/slg2.cfm </vt:lpstr>
      <vt:lpstr>Solids</vt:lpstr>
      <vt:lpstr>http://resources.schoolscience.co.uk/ICI/11-14/materials/match1pg1.html </vt:lpstr>
      <vt:lpstr>http://lgfl.skoool.co.uk/content/keystage3/chemistry/pc/learningsteps/TPTLC/launch.html </vt:lpstr>
      <vt:lpstr>Can you arrange yourselves as a…</vt:lpstr>
      <vt:lpstr>Solids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Matter Solid liquid Gas</dc:title>
  <dc:creator>Lis</dc:creator>
  <cp:lastModifiedBy>Nayan GRIFFITHS</cp:lastModifiedBy>
  <cp:revision>12</cp:revision>
  <dcterms:created xsi:type="dcterms:W3CDTF">2008-02-25T19:40:37Z</dcterms:created>
  <dcterms:modified xsi:type="dcterms:W3CDTF">2023-05-23T22:15:56Z</dcterms:modified>
</cp:coreProperties>
</file>